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9"/>
  </p:notesMasterIdLst>
  <p:sldIdLst>
    <p:sldId id="256" r:id="rId2"/>
    <p:sldId id="257" r:id="rId3"/>
    <p:sldId id="270" r:id="rId4"/>
    <p:sldId id="271" r:id="rId5"/>
    <p:sldId id="274" r:id="rId6"/>
    <p:sldId id="275" r:id="rId7"/>
    <p:sldId id="272" r:id="rId8"/>
    <p:sldId id="259" r:id="rId9"/>
    <p:sldId id="266" r:id="rId10"/>
    <p:sldId id="267" r:id="rId11"/>
    <p:sldId id="264" r:id="rId12"/>
    <p:sldId id="268" r:id="rId13"/>
    <p:sldId id="269" r:id="rId14"/>
    <p:sldId id="260" r:id="rId15"/>
    <p:sldId id="261" r:id="rId16"/>
    <p:sldId id="262" r:id="rId17"/>
    <p:sldId id="263" r:id="rId18"/>
  </p:sldIdLst>
  <p:sldSz cx="9144000" cy="5143500" type="screen16x9"/>
  <p:notesSz cx="6858000" cy="9144000"/>
  <p:embeddedFontLst>
    <p:embeddedFont>
      <p:font typeface="Barlow" panose="020B0604020202020204" charset="0"/>
      <p:regular r:id="rId20"/>
      <p:bold r:id="rId21"/>
      <p:italic r:id="rId22"/>
      <p:boldItalic r:id="rId23"/>
    </p:embeddedFont>
    <p:embeddedFont>
      <p:font typeface="Barlow Light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iriam Libre" panose="020B0604020202020204" charset="-79"/>
      <p:regular r:id="rId32"/>
      <p:bold r:id="rId33"/>
    </p:embeddedFont>
    <p:embeddedFont>
      <p:font typeface="Work Sans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1" d="100"/>
          <a:sy n="121" d="100"/>
        </p:scale>
        <p:origin x="72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6bd3d0d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6bd3d0d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6bd3d0d8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6bd3d0d8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6bd3d0d85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6bd3d0d85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07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 with Hotels/Flights : Business Travelers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 with Companies : Make exclusive corporate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Payment Gateway : All at once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34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6bd3d0d85_0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6bd3d0d85_0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6bd3d0d85_0_1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6bd3d0d85_0_1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6bd3d0d85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6bd3d0d85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6bd3d0d85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6bd3d0d85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58" name="Google Shape;58;p14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67" name="Google Shape;67;p14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79" name="Google Shape;79;p14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83" name="Google Shape;83;p14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96" name="Google Shape;96;p15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97" name="Google Shape;97;p15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5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101" name="Google Shape;101;p15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111" name="Google Shape;111;p16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124" name="Google Shape;124;p16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34" name="Google Shape;134;p17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135" name="Google Shape;135;p17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7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45" name="Google Shape;145;p17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8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64" name="Google Shape;164;p18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8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78" name="Google Shape;178;p18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96" name="Google Shape;196;p19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9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10" name="Google Shape;210;p19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34" name="Google Shape;234;p20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0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53" name="Google Shape;253;p20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68" name="Google Shape;268;p2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7.wdp"/><Relationship Id="rId18" Type="http://schemas.microsoft.com/office/2007/relationships/hdphoto" Target="../media/hdphoto9.wdp"/><Relationship Id="rId3" Type="http://schemas.openxmlformats.org/officeDocument/2006/relationships/image" Target="../media/image23.png"/><Relationship Id="rId21" Type="http://schemas.openxmlformats.org/officeDocument/2006/relationships/image" Target="../media/image34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1.png"/><Relationship Id="rId20" Type="http://schemas.microsoft.com/office/2007/relationships/hdphoto" Target="../media/hdphoto10.wdp"/><Relationship Id="rId1" Type="http://schemas.openxmlformats.org/officeDocument/2006/relationships/slideLayout" Target="../slideLayouts/slideLayout11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25.png"/><Relationship Id="rId15" Type="http://schemas.microsoft.com/office/2007/relationships/hdphoto" Target="../media/hdphoto8.wdp"/><Relationship Id="rId10" Type="http://schemas.openxmlformats.org/officeDocument/2006/relationships/image" Target="../media/image28.png"/><Relationship Id="rId19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microsoft.com/office/2007/relationships/hdphoto" Target="../media/hdphoto5.wdp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1.wdp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jpe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Your Online Booking Assistant</a:t>
            </a: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33438-5C79-4489-866D-357D05B324C6}"/>
              </a:ext>
            </a:extLst>
          </p:cNvPr>
          <p:cNvSpPr txBox="1"/>
          <p:nvPr/>
        </p:nvSpPr>
        <p:spPr>
          <a:xfrm>
            <a:off x="6059156" y="3893736"/>
            <a:ext cx="3084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</a:t>
            </a:r>
          </a:p>
          <a:p>
            <a:r>
              <a:rPr lang="en-US" dirty="0"/>
              <a:t>Gabrielle Zhou</a:t>
            </a:r>
          </a:p>
          <a:p>
            <a:r>
              <a:rPr lang="en-US" dirty="0"/>
              <a:t>Navya Manepalli</a:t>
            </a:r>
          </a:p>
          <a:p>
            <a:r>
              <a:rPr lang="en-US" dirty="0"/>
              <a:t>Meghana Rega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67D862A-478E-4FE8-BB13-8C98BDA3D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A1BCBF-7B5D-4BFD-8FB6-0BFC78F98C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749" y="670427"/>
            <a:ext cx="3705330" cy="13303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A843A0-989F-49BE-BE76-054ABB07E012}"/>
              </a:ext>
            </a:extLst>
          </p:cNvPr>
          <p:cNvSpPr/>
          <p:nvPr/>
        </p:nvSpPr>
        <p:spPr>
          <a:xfrm>
            <a:off x="4207746" y="839912"/>
            <a:ext cx="1489670" cy="991413"/>
          </a:xfrm>
          <a:prstGeom prst="rect">
            <a:avLst/>
          </a:prstGeom>
          <a:solidFill>
            <a:srgbClr val="8E9AE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in IT Companies </a:t>
            </a:r>
          </a:p>
          <a:p>
            <a:pPr algn="ctr"/>
            <a:r>
              <a:rPr lang="en-US" dirty="0"/>
              <a:t>-&gt;Increase in Travels ( r=0.85)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81F6F-EE1D-47BF-BE3A-15A0037C0D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291" y="2099328"/>
            <a:ext cx="3454121" cy="1330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ADC8FF-628D-4630-84FB-C192779114C2}"/>
              </a:ext>
            </a:extLst>
          </p:cNvPr>
          <p:cNvSpPr/>
          <p:nvPr/>
        </p:nvSpPr>
        <p:spPr>
          <a:xfrm>
            <a:off x="4170902" y="2209859"/>
            <a:ext cx="1752601" cy="991413"/>
          </a:xfrm>
          <a:prstGeom prst="rect">
            <a:avLst/>
          </a:prstGeom>
          <a:solidFill>
            <a:srgbClr val="8E9AE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Increased Business Travels -&gt; Increase Airlines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ECE2A-D943-4493-A6F0-5AD835D41E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5749" y="3524480"/>
            <a:ext cx="3157695" cy="16190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622464-1E42-4BA6-B35C-9989CCBBF969}"/>
              </a:ext>
            </a:extLst>
          </p:cNvPr>
          <p:cNvSpPr/>
          <p:nvPr/>
        </p:nvSpPr>
        <p:spPr>
          <a:xfrm>
            <a:off x="4170903" y="3725362"/>
            <a:ext cx="1752600" cy="991413"/>
          </a:xfrm>
          <a:prstGeom prst="rect">
            <a:avLst/>
          </a:prstGeom>
          <a:solidFill>
            <a:srgbClr val="8E9AE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Air trips increasing with number of meetings (n=897)</a:t>
            </a:r>
          </a:p>
        </p:txBody>
      </p:sp>
      <p:sp>
        <p:nvSpPr>
          <p:cNvPr id="14" name="Google Shape;297;p27">
            <a:extLst>
              <a:ext uri="{FF2B5EF4-FFF2-40B4-BE49-F238E27FC236}">
                <a16:creationId xmlns:a16="http://schemas.microsoft.com/office/drawing/2014/main" id="{5AC06C46-0065-4622-B386-75DA2A48E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846" y="-150725"/>
            <a:ext cx="6385727" cy="888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 – Data Driven Insights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4E0CE-4003-4CD0-8772-8C679839A74A}"/>
              </a:ext>
            </a:extLst>
          </p:cNvPr>
          <p:cNvSpPr txBox="1"/>
          <p:nvPr/>
        </p:nvSpPr>
        <p:spPr>
          <a:xfrm>
            <a:off x="8797159" y="2401614"/>
            <a:ext cx="504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1111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80D9EF-DD1E-4B79-884D-283302D81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8484" y="825425"/>
            <a:ext cx="3447000" cy="4017880"/>
          </a:xfrm>
        </p:spPr>
        <p:txBody>
          <a:bodyPr/>
          <a:lstStyle/>
          <a:p>
            <a:pPr marL="76200" indent="0">
              <a:buNone/>
            </a:pPr>
            <a:r>
              <a:rPr lang="en-US" sz="2000" u="sng" dirty="0"/>
              <a:t>Top Concerns for Business Travelers </a:t>
            </a:r>
          </a:p>
          <a:p>
            <a:pPr algn="l"/>
            <a:r>
              <a:rPr lang="en-US" sz="2000" dirty="0"/>
              <a:t>48% - Flight delays</a:t>
            </a:r>
          </a:p>
          <a:p>
            <a:pPr algn="l"/>
            <a:r>
              <a:rPr lang="en-US" sz="2000" dirty="0"/>
              <a:t>54%-Booking Flight, Hotels  Time taking</a:t>
            </a:r>
          </a:p>
          <a:p>
            <a:pPr algn="l"/>
            <a:r>
              <a:rPr lang="en-US" sz="2000" dirty="0"/>
              <a:t>67% - Managing Receipts</a:t>
            </a:r>
          </a:p>
          <a:p>
            <a:pPr algn="l"/>
            <a:r>
              <a:rPr lang="en-US" sz="2000" dirty="0"/>
              <a:t>37%-Local updates</a:t>
            </a:r>
          </a:p>
          <a:p>
            <a:pPr marL="76200" indent="0" algn="l">
              <a:buNone/>
            </a:pPr>
            <a:r>
              <a:rPr lang="en-US" sz="2000" dirty="0"/>
              <a:t>(Restaurants/local events)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3BB00-0678-45B6-B111-19F9073022ED}"/>
              </a:ext>
            </a:extLst>
          </p:cNvPr>
          <p:cNvSpPr txBox="1"/>
          <p:nvPr/>
        </p:nvSpPr>
        <p:spPr>
          <a:xfrm>
            <a:off x="4440603" y="4843305"/>
            <a:ext cx="48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18452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7889-177F-4C7B-83F0-D353D3FF8E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363" y="208722"/>
            <a:ext cx="5138738" cy="8572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Solution</a:t>
            </a:r>
            <a:r>
              <a:rPr lang="en-US" b="1" dirty="0"/>
              <a:t> </a:t>
            </a:r>
            <a:r>
              <a:rPr lang="en-US" b="1" dirty="0">
                <a:solidFill>
                  <a:schemeClr val="bg1"/>
                </a:solidFill>
              </a:rPr>
              <a:t>– One Stop App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F889E-A001-41B4-A332-316E4AE67CD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80361" y="934497"/>
            <a:ext cx="4858377" cy="4295670"/>
          </a:xfrm>
        </p:spPr>
        <p:txBody>
          <a:bodyPr/>
          <a:lstStyle/>
          <a:p>
            <a:pPr marL="5334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Exclusive App : </a:t>
            </a:r>
            <a:r>
              <a:rPr lang="en-US" dirty="0"/>
              <a:t>Business 			             Travelers </a:t>
            </a:r>
          </a:p>
          <a:p>
            <a:pPr marL="5334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Factors : </a:t>
            </a:r>
          </a:p>
          <a:p>
            <a:pPr lvl="1"/>
            <a:r>
              <a:rPr lang="en-US" dirty="0"/>
              <a:t>Size of the App</a:t>
            </a:r>
          </a:p>
          <a:p>
            <a:pPr lvl="1"/>
            <a:r>
              <a:rPr lang="en-US" dirty="0"/>
              <a:t>Name of the App</a:t>
            </a:r>
          </a:p>
          <a:p>
            <a:pPr lvl="1"/>
            <a:r>
              <a:rPr lang="en-US" dirty="0"/>
              <a:t>Cost of the App </a:t>
            </a:r>
          </a:p>
          <a:p>
            <a:pPr marL="5334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Features : </a:t>
            </a:r>
          </a:p>
          <a:p>
            <a:pPr lvl="1"/>
            <a:r>
              <a:rPr lang="en-US" dirty="0"/>
              <a:t>Travel booking</a:t>
            </a:r>
          </a:p>
          <a:p>
            <a:pPr lvl="1"/>
            <a:r>
              <a:rPr lang="en-US" dirty="0"/>
              <a:t> Restaurants for eatery</a:t>
            </a:r>
          </a:p>
          <a:p>
            <a:pPr lvl="1"/>
            <a:r>
              <a:rPr lang="en-US" dirty="0"/>
              <a:t> Receipt management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A9E11-91B6-41BB-8A8C-CBF21D7A21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85527" y="1592664"/>
            <a:ext cx="3986684" cy="1442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FE8E6-D8B1-4006-AD28-8D04AB7593A9}"/>
              </a:ext>
            </a:extLst>
          </p:cNvPr>
          <p:cNvSpPr txBox="1"/>
          <p:nvPr/>
        </p:nvSpPr>
        <p:spPr>
          <a:xfrm>
            <a:off x="6125463" y="1291214"/>
            <a:ext cx="2738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Existing Apps : Travel and 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8ECDCB-AC77-4369-BFEC-45CBF01F3738}"/>
              </a:ext>
            </a:extLst>
          </p:cNvPr>
          <p:cNvSpPr txBox="1"/>
          <p:nvPr/>
        </p:nvSpPr>
        <p:spPr>
          <a:xfrm>
            <a:off x="5059855" y="3213878"/>
            <a:ext cx="35329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arlow Light"/>
                <a:sym typeface="Barlow Light"/>
              </a:rPr>
              <a:t>Additional Features :</a:t>
            </a:r>
          </a:p>
          <a:p>
            <a:r>
              <a:rPr lang="en-US" sz="2400" dirty="0">
                <a:solidFill>
                  <a:schemeClr val="bg1"/>
                </a:solidFill>
                <a:latin typeface="Barlow Light"/>
                <a:sym typeface="Barlow Light"/>
              </a:rPr>
              <a:t> </a:t>
            </a:r>
          </a:p>
          <a:p>
            <a:r>
              <a:rPr lang="en-US" sz="2400" dirty="0">
                <a:latin typeface="Barlow Light"/>
                <a:sym typeface="Barlow Light"/>
              </a:rPr>
              <a:t>Push Notifications</a:t>
            </a:r>
          </a:p>
          <a:p>
            <a:r>
              <a:rPr lang="en-US" sz="2400" dirty="0">
                <a:latin typeface="Barlow Light"/>
                <a:sym typeface="Barlow Light"/>
              </a:rPr>
              <a:t>Places to visit : Local</a:t>
            </a:r>
          </a:p>
        </p:txBody>
      </p:sp>
      <p:pic>
        <p:nvPicPr>
          <p:cNvPr id="2052" name="Picture 4" descr="Image result for business travelers clipart">
            <a:extLst>
              <a:ext uri="{FF2B5EF4-FFF2-40B4-BE49-F238E27FC236}">
                <a16:creationId xmlns:a16="http://schemas.microsoft.com/office/drawing/2014/main" id="{B4913938-0ACB-4113-BFAD-506BEA74C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5" y="1197446"/>
            <a:ext cx="353179" cy="30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ettings clipart black">
            <a:extLst>
              <a:ext uri="{FF2B5EF4-FFF2-40B4-BE49-F238E27FC236}">
                <a16:creationId xmlns:a16="http://schemas.microsoft.com/office/drawing/2014/main" id="{A03C17B7-7940-475E-9A2F-32F6BCABF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093" b="89691" l="2137" r="98718">
                        <a14:foregroundMark x1="39744" y1="22165" x2="39744" y2="22165"/>
                        <a14:foregroundMark x1="20940" y1="25773" x2="20940" y2="25773"/>
                        <a14:foregroundMark x1="9402" y1="14433" x2="9402" y2="14433"/>
                        <a14:foregroundMark x1="31624" y1="10309" x2="31624" y2="10309"/>
                        <a14:foregroundMark x1="17521" y1="9278" x2="17521" y2="9278"/>
                        <a14:foregroundMark x1="17094" y1="3093" x2="17094" y2="3093"/>
                        <a14:foregroundMark x1="7692" y1="17010" x2="7692" y2="17010"/>
                        <a14:foregroundMark x1="2137" y1="34021" x2="2137" y2="34021"/>
                        <a14:foregroundMark x1="90598" y1="54639" x2="90598" y2="54639"/>
                        <a14:foregroundMark x1="98718" y1="55670" x2="98718" y2="55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5" y="1760484"/>
            <a:ext cx="488338" cy="40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pp  clipart black">
            <a:extLst>
              <a:ext uri="{FF2B5EF4-FFF2-40B4-BE49-F238E27FC236}">
                <a16:creationId xmlns:a16="http://schemas.microsoft.com/office/drawing/2014/main" id="{A77B8588-6350-40FB-8488-0E3E5650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48" y="2206401"/>
            <a:ext cx="215412" cy="21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name">
            <a:extLst>
              <a:ext uri="{FF2B5EF4-FFF2-40B4-BE49-F238E27FC236}">
                <a16:creationId xmlns:a16="http://schemas.microsoft.com/office/drawing/2014/main" id="{7BA3066D-602D-4EE7-AA0F-2471CE035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871" y1="38824" x2="23871" y2="38824"/>
                        <a14:foregroundMark x1="35161" y1="37353" x2="35161" y2="37353"/>
                        <a14:foregroundMark x1="33065" y1="61176" x2="33065" y2="61176"/>
                        <a14:foregroundMark x1="55806" y1="46176" x2="55806" y2="46176"/>
                        <a14:foregroundMark x1="73065" y1="49706" x2="73065" y2="49706"/>
                        <a14:foregroundMark x1="81129" y1="60294" x2="81129" y2="60294"/>
                        <a14:backgroundMark x1="71452" y1="50882" x2="71452" y2="50882"/>
                        <a14:backgroundMark x1="68710" y1="51765" x2="68710" y2="517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61" y="2529509"/>
            <a:ext cx="578715" cy="31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cost clipart black">
            <a:extLst>
              <a:ext uri="{FF2B5EF4-FFF2-40B4-BE49-F238E27FC236}">
                <a16:creationId xmlns:a16="http://schemas.microsoft.com/office/drawing/2014/main" id="{E6F7100F-F2A8-40E8-8FA4-01622F7AF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903" b="92097" l="10000" r="90000">
                        <a14:foregroundMark x1="54556" y1="16452" x2="54556" y2="16452"/>
                        <a14:foregroundMark x1="51111" y1="32581" x2="51111" y2="32581"/>
                        <a14:foregroundMark x1="30444" y1="39677" x2="30444" y2="39677"/>
                        <a14:foregroundMark x1="55556" y1="62903" x2="55556" y2="62903"/>
                        <a14:foregroundMark x1="62556" y1="92258" x2="62556" y2="92258"/>
                        <a14:foregroundMark x1="61889" y1="2903" x2="61889" y2="2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79" y="2913086"/>
            <a:ext cx="355525" cy="24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Features of app clipart black">
            <a:extLst>
              <a:ext uri="{FF2B5EF4-FFF2-40B4-BE49-F238E27FC236}">
                <a16:creationId xmlns:a16="http://schemas.microsoft.com/office/drawing/2014/main" id="{4A636187-1AE6-422F-BE8A-9C9BF46C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0000" l="10000" r="90000">
                        <a14:foregroundMark x1="46000" y1="12115" x2="46000" y2="12115"/>
                        <a14:foregroundMark x1="55111" y1="17115" x2="55111" y2="17115"/>
                        <a14:foregroundMark x1="58667" y1="10192" x2="58667" y2="10192"/>
                        <a14:foregroundMark x1="63333" y1="5000" x2="63333" y2="5000"/>
                        <a14:foregroundMark x1="60333" y1="85769" x2="60333" y2="85769"/>
                        <a14:foregroundMark x1="48444" y1="44808" x2="48444" y2="44808"/>
                        <a14:foregroundMark x1="37444" y1="45192" x2="37444" y2="45192"/>
                        <a14:foregroundMark x1="32778" y1="48269" x2="32778" y2="48269"/>
                        <a14:foregroundMark x1="32889" y1="41538" x2="32889" y2="41538"/>
                        <a14:foregroundMark x1="32889" y1="34808" x2="32889" y2="34808"/>
                        <a14:foregroundMark x1="33222" y1="53077" x2="33222" y2="53077"/>
                        <a14:foregroundMark x1="54444" y1="37308" x2="54444" y2="37308"/>
                        <a14:foregroundMark x1="59333" y1="35577" x2="59333" y2="35577"/>
                        <a14:foregroundMark x1="59222" y1="41923" x2="59222" y2="41923"/>
                        <a14:foregroundMark x1="59000" y1="47500" x2="59000" y2="47500"/>
                        <a14:foregroundMark x1="59000" y1="54615" x2="59000" y2="5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57" y="3213878"/>
            <a:ext cx="842316" cy="4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ravel booking clipart black">
            <a:extLst>
              <a:ext uri="{FF2B5EF4-FFF2-40B4-BE49-F238E27FC236}">
                <a16:creationId xmlns:a16="http://schemas.microsoft.com/office/drawing/2014/main" id="{6E2F5752-AC8D-4C52-9272-FC5A11481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423" b="90769" l="10000" r="90000">
                        <a14:foregroundMark x1="65333" y1="9615" x2="65333" y2="9615"/>
                        <a14:foregroundMark x1="68556" y1="23462" x2="68556" y2="23462"/>
                        <a14:foregroundMark x1="45000" y1="44808" x2="45000" y2="44808"/>
                        <a14:foregroundMark x1="26000" y1="55769" x2="26000" y2="55769"/>
                        <a14:foregroundMark x1="26444" y1="65962" x2="26444" y2="65962"/>
                        <a14:foregroundMark x1="73667" y1="90769" x2="73667" y2="90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82" y="3606829"/>
            <a:ext cx="517789" cy="29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restaurant clipart black and white">
            <a:extLst>
              <a:ext uri="{FF2B5EF4-FFF2-40B4-BE49-F238E27FC236}">
                <a16:creationId xmlns:a16="http://schemas.microsoft.com/office/drawing/2014/main" id="{5F50F08E-01F3-49CC-A0CC-6160B9D6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99" y="4014085"/>
            <a:ext cx="306754" cy="2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lated image">
            <a:extLst>
              <a:ext uri="{FF2B5EF4-FFF2-40B4-BE49-F238E27FC236}">
                <a16:creationId xmlns:a16="http://schemas.microsoft.com/office/drawing/2014/main" id="{AD69BBB1-73C6-4E73-8A06-1A9A643AC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50125" y1="24375" x2="50125" y2="24375"/>
                        <a14:foregroundMark x1="42125" y1="68625" x2="42125" y2="68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18" y="4354810"/>
            <a:ext cx="380390" cy="38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notification clipart black">
            <a:extLst>
              <a:ext uri="{FF2B5EF4-FFF2-40B4-BE49-F238E27FC236}">
                <a16:creationId xmlns:a16="http://schemas.microsoft.com/office/drawing/2014/main" id="{AE3EB74C-4B1E-42FC-B737-DAD1D6E5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6080" b="89794" l="6023" r="92273">
                        <a14:foregroundMark x1="27500" y1="18567" x2="27500" y2="18567"/>
                        <a14:foregroundMark x1="40114" y1="17047" x2="40114" y2="17047"/>
                        <a14:foregroundMark x1="82614" y1="41802" x2="82614" y2="41802"/>
                        <a14:foregroundMark x1="50000" y1="82845" x2="50000" y2="82845"/>
                        <a14:foregroundMark x1="36023" y1="71661" x2="36023" y2="71661"/>
                        <a14:foregroundMark x1="16477" y1="28339" x2="16477" y2="28339"/>
                        <a14:foregroundMark x1="22955" y1="55592" x2="22955" y2="55592"/>
                        <a14:foregroundMark x1="82045" y1="35939" x2="90909" y2="46797"/>
                        <a14:foregroundMark x1="90909" y1="46797" x2="91250" y2="58306"/>
                        <a14:foregroundMark x1="91250" y1="58306" x2="86136" y2="63301"/>
                        <a14:foregroundMark x1="77955" y1="45820" x2="77955" y2="45820"/>
                        <a14:foregroundMark x1="78864" y1="58523" x2="78864" y2="58523"/>
                        <a14:foregroundMark x1="60909" y1="80782" x2="60909" y2="80782"/>
                        <a14:foregroundMark x1="43295" y1="78176" x2="43295" y2="78176"/>
                        <a14:foregroundMark x1="28636" y1="75679" x2="28636" y2="75679"/>
                        <a14:foregroundMark x1="18750" y1="65147" x2="18750" y2="65147"/>
                        <a14:foregroundMark x1="16023" y1="49729" x2="16023" y2="49729"/>
                        <a14:foregroundMark x1="25227" y1="37785" x2="25227" y2="37785"/>
                        <a14:foregroundMark x1="41136" y1="10966" x2="41136" y2="10966"/>
                        <a14:foregroundMark x1="68977" y1="16287" x2="68977" y2="16287"/>
                        <a14:foregroundMark x1="78977" y1="28447" x2="78977" y2="28447"/>
                        <a14:foregroundMark x1="35341" y1="12269" x2="35341" y2="12269"/>
                        <a14:foregroundMark x1="26705" y1="16069" x2="26705" y2="16069"/>
                        <a14:foregroundMark x1="22159" y1="28882" x2="22159" y2="28882"/>
                        <a14:foregroundMark x1="14886" y1="35071" x2="14886" y2="35071"/>
                        <a14:foregroundMark x1="14886" y1="44300" x2="14886" y2="44300"/>
                        <a14:foregroundMark x1="13977" y1="52660" x2="13977" y2="52660"/>
                        <a14:foregroundMark x1="13750" y1="60478" x2="13750" y2="60478"/>
                        <a14:foregroundMark x1="51364" y1="10749" x2="61705" y2="13464"/>
                        <a14:foregroundMark x1="61705" y1="13464" x2="67159" y2="22150"/>
                        <a14:foregroundMark x1="67159" y1="22150" x2="75909" y2="28664"/>
                        <a14:foregroundMark x1="75909" y1="28664" x2="82045" y2="56352"/>
                        <a14:foregroundMark x1="14886" y1="36916" x2="25341" y2="26819"/>
                        <a14:foregroundMark x1="25341" y1="26819" x2="25455" y2="56243"/>
                        <a14:foregroundMark x1="25455" y1="56243" x2="22045" y2="61781"/>
                        <a14:foregroundMark x1="33523" y1="19870" x2="40114" y2="9229"/>
                        <a14:foregroundMark x1="40114" y1="9229" x2="50455" y2="9663"/>
                        <a14:foregroundMark x1="50455" y1="9663" x2="57841" y2="13029"/>
                        <a14:foregroundMark x1="28750" y1="24864" x2="38636" y2="26059"/>
                        <a14:foregroundMark x1="38636" y1="26059" x2="36136" y2="17698"/>
                        <a14:foregroundMark x1="22614" y1="20630" x2="22614" y2="20630"/>
                        <a14:foregroundMark x1="27273" y1="15201" x2="16818" y2="22041"/>
                        <a14:foregroundMark x1="16818" y1="22041" x2="10568" y2="30727"/>
                        <a14:foregroundMark x1="10568" y1="30727" x2="13068" y2="62215"/>
                        <a14:foregroundMark x1="13068" y1="62215" x2="17159" y2="70684"/>
                        <a14:foregroundMark x1="17159" y1="70684" x2="28068" y2="81216"/>
                        <a14:foregroundMark x1="28068" y1="81216" x2="21932" y2="73290"/>
                        <a14:foregroundMark x1="21932" y1="73290" x2="22727" y2="62215"/>
                        <a14:foregroundMark x1="67955" y1="36916" x2="77955" y2="66884"/>
                        <a14:foregroundMark x1="77955" y1="66884" x2="86477" y2="63084"/>
                        <a14:foregroundMark x1="72896" y1="69707" x2="76250" y2="66558"/>
                        <a14:foregroundMark x1="63068" y1="78936" x2="72133" y2="70423"/>
                        <a14:foregroundMark x1="28750" y1="73181" x2="62500" y2="77959"/>
                        <a14:foregroundMark x1="52159" y1="84148" x2="62386" y2="84799"/>
                        <a14:foregroundMark x1="62386" y1="84799" x2="72159" y2="82085"/>
                        <a14:foregroundMark x1="72159" y1="82085" x2="81591" y2="73941"/>
                        <a14:foregroundMark x1="81591" y1="73941" x2="90227" y2="59283"/>
                        <a14:foregroundMark x1="51591" y1="7275" x2="71818" y2="10532"/>
                        <a14:foregroundMark x1="71818" y1="10532" x2="80795" y2="17047"/>
                        <a14:foregroundMark x1="80795" y1="17047" x2="92159" y2="34311"/>
                        <a14:foregroundMark x1="92159" y1="34311" x2="92273" y2="50489"/>
                        <a14:foregroundMark x1="8182" y1="38436" x2="6136" y2="48317"/>
                        <a14:foregroundMark x1="6136" y1="48317" x2="10227" y2="56895"/>
                        <a14:foregroundMark x1="10227" y1="56895" x2="10341" y2="56895"/>
                        <a14:foregroundMark x1="51818" y1="6080" x2="51818" y2="6080"/>
                        <a14:backgroundMark x1="42386" y1="38436" x2="42386" y2="38436"/>
                        <a14:backgroundMark x1="74659" y1="69707" x2="74659" y2="69707"/>
                        <a14:backgroundMark x1="72500" y1="69598" x2="73523" y2="686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98" y="4029495"/>
            <a:ext cx="310857" cy="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Image result for Features of app clipart black">
            <a:extLst>
              <a:ext uri="{FF2B5EF4-FFF2-40B4-BE49-F238E27FC236}">
                <a16:creationId xmlns:a16="http://schemas.microsoft.com/office/drawing/2014/main" id="{436EF935-B62C-4922-A849-7C993A17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000" b="90000" l="10000" r="90000">
                        <a14:foregroundMark x1="46000" y1="12115" x2="46000" y2="12115"/>
                        <a14:foregroundMark x1="55111" y1="17115" x2="55111" y2="17115"/>
                        <a14:foregroundMark x1="58667" y1="10192" x2="58667" y2="10192"/>
                        <a14:foregroundMark x1="63333" y1="5000" x2="63333" y2="5000"/>
                        <a14:foregroundMark x1="60333" y1="85769" x2="60333" y2="85769"/>
                        <a14:foregroundMark x1="48444" y1="44808" x2="48444" y2="44808"/>
                        <a14:foregroundMark x1="37444" y1="45192" x2="37444" y2="45192"/>
                        <a14:foregroundMark x1="32778" y1="48269" x2="32778" y2="48269"/>
                        <a14:foregroundMark x1="32889" y1="41538" x2="32889" y2="41538"/>
                        <a14:foregroundMark x1="32889" y1="34808" x2="32889" y2="34808"/>
                        <a14:foregroundMark x1="33222" y1="53077" x2="33222" y2="53077"/>
                        <a14:foregroundMark x1="54444" y1="37308" x2="54444" y2="37308"/>
                        <a14:foregroundMark x1="59333" y1="35577" x2="59333" y2="35577"/>
                        <a14:foregroundMark x1="59222" y1="41923" x2="59222" y2="41923"/>
                        <a14:foregroundMark x1="59000" y1="47500" x2="59000" y2="47500"/>
                        <a14:foregroundMark x1="59000" y1="54615" x2="59000" y2="5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69" y="3221233"/>
            <a:ext cx="842316" cy="48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location clipart black">
            <a:extLst>
              <a:ext uri="{FF2B5EF4-FFF2-40B4-BE49-F238E27FC236}">
                <a16:creationId xmlns:a16="http://schemas.microsoft.com/office/drawing/2014/main" id="{FD1A3714-7004-4C25-A319-346E313CB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998" y="4420351"/>
            <a:ext cx="325315" cy="32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4CA7B6-874A-4DFE-9D3B-11A19BC34B09}"/>
              </a:ext>
            </a:extLst>
          </p:cNvPr>
          <p:cNvSpPr txBox="1"/>
          <p:nvPr/>
        </p:nvSpPr>
        <p:spPr>
          <a:xfrm>
            <a:off x="4440620" y="4835723"/>
            <a:ext cx="48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81945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DEEEAA-4DB1-483D-851A-04113EC4E044}"/>
              </a:ext>
            </a:extLst>
          </p:cNvPr>
          <p:cNvSpPr txBox="1"/>
          <p:nvPr/>
        </p:nvSpPr>
        <p:spPr>
          <a:xfrm>
            <a:off x="508513" y="224154"/>
            <a:ext cx="3725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Recommendations</a:t>
            </a:r>
            <a:r>
              <a:rPr lang="en-US" sz="2000" dirty="0"/>
              <a:t>:</a:t>
            </a:r>
          </a:p>
        </p:txBody>
      </p:sp>
      <p:pic>
        <p:nvPicPr>
          <p:cNvPr id="4098" name="Picture 2" descr="Image result for shake hands clipart black">
            <a:extLst>
              <a:ext uri="{FF2B5EF4-FFF2-40B4-BE49-F238E27FC236}">
                <a16:creationId xmlns:a16="http://schemas.microsoft.com/office/drawing/2014/main" id="{38A790FE-AE40-4932-BFC0-449C122F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6" y="1516046"/>
            <a:ext cx="2938275" cy="146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travel agencies clipart black">
            <a:extLst>
              <a:ext uri="{FF2B5EF4-FFF2-40B4-BE49-F238E27FC236}">
                <a16:creationId xmlns:a16="http://schemas.microsoft.com/office/drawing/2014/main" id="{C86F7070-8D2C-4BAA-AAA9-85ED8AEC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133" y="747374"/>
            <a:ext cx="1351856" cy="13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otels clipart black">
            <a:extLst>
              <a:ext uri="{FF2B5EF4-FFF2-40B4-BE49-F238E27FC236}">
                <a16:creationId xmlns:a16="http://schemas.microsoft.com/office/drawing/2014/main" id="{47FFC2BB-E8AE-4C1A-8762-B760580BA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11" b="93902" l="8780" r="88780">
                        <a14:foregroundMark x1="50732" y1="8130" x2="50732" y2="8130"/>
                        <a14:foregroundMark x1="69268" y1="10976" x2="69268" y2="10976"/>
                        <a14:foregroundMark x1="35122" y1="7317" x2="35122" y2="7317"/>
                        <a14:foregroundMark x1="49268" y1="49187" x2="49268" y2="49187"/>
                        <a14:foregroundMark x1="70244" y1="48780" x2="70244" y2="48780"/>
                        <a14:foregroundMark x1="33171" y1="50000" x2="33171" y2="50000"/>
                        <a14:foregroundMark x1="36585" y1="63415" x2="36585" y2="63415"/>
                        <a14:foregroundMark x1="49756" y1="66260" x2="49756" y2="66260"/>
                        <a14:foregroundMark x1="72195" y1="65041" x2="72195" y2="65041"/>
                        <a14:foregroundMark x1="59024" y1="83740" x2="59024" y2="83740"/>
                        <a14:foregroundMark x1="27317" y1="93902" x2="27317" y2="939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518" y="429237"/>
            <a:ext cx="1380395" cy="165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payment gateway clipart">
            <a:extLst>
              <a:ext uri="{FF2B5EF4-FFF2-40B4-BE49-F238E27FC236}">
                <a16:creationId xmlns:a16="http://schemas.microsoft.com/office/drawing/2014/main" id="{E28ECA69-4F7E-4571-A44D-74B98A821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412" b="93676" l="3778" r="98556">
                        <a14:foregroundMark x1="46778" y1="9706" x2="46778" y2="9706"/>
                        <a14:foregroundMark x1="51333" y1="6912" x2="37889" y2="9412"/>
                        <a14:foregroundMark x1="37889" y1="9412" x2="13889" y2="26029"/>
                        <a14:foregroundMark x1="13889" y1="26029" x2="5333" y2="42059"/>
                        <a14:foregroundMark x1="5333" y1="42059" x2="16333" y2="74265"/>
                        <a14:foregroundMark x1="16333" y1="74265" x2="18667" y2="37500"/>
                        <a14:foregroundMark x1="18667" y1="37500" x2="26111" y2="22941"/>
                        <a14:foregroundMark x1="26111" y1="22941" x2="51222" y2="8382"/>
                        <a14:foregroundMark x1="54667" y1="11912" x2="54667" y2="11912"/>
                        <a14:foregroundMark x1="47333" y1="9118" x2="59222" y2="17059"/>
                        <a14:foregroundMark x1="59222" y1="17059" x2="46556" y2="13676"/>
                        <a14:foregroundMark x1="46556" y1="13676" x2="46556" y2="9706"/>
                        <a14:foregroundMark x1="47000" y1="4412" x2="55444" y2="5882"/>
                        <a14:foregroundMark x1="3778" y1="35147" x2="7111" y2="44853"/>
                        <a14:foregroundMark x1="49111" y1="70735" x2="49111" y2="70735"/>
                        <a14:foregroundMark x1="98556" y1="93676" x2="98556" y2="93676"/>
                        <a14:backgroundMark x1="63333" y1="64118" x2="63333" y2="64118"/>
                        <a14:backgroundMark x1="43222" y1="58235" x2="75000" y2="64853"/>
                        <a14:backgroundMark x1="75000" y1="64853" x2="64778" y2="75882"/>
                        <a14:backgroundMark x1="64778" y1="75882" x2="63111" y2="57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67" y="3406639"/>
            <a:ext cx="2192272" cy="165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lated image">
            <a:extLst>
              <a:ext uri="{FF2B5EF4-FFF2-40B4-BE49-F238E27FC236}">
                <a16:creationId xmlns:a16="http://schemas.microsoft.com/office/drawing/2014/main" id="{9104A6E8-D87B-4112-B29C-42427B2C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114" y="2640728"/>
            <a:ext cx="18097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Image result for Consulting company clipart black">
            <a:extLst>
              <a:ext uri="{FF2B5EF4-FFF2-40B4-BE49-F238E27FC236}">
                <a16:creationId xmlns:a16="http://schemas.microsoft.com/office/drawing/2014/main" id="{A4632847-5577-4EBE-B025-4ABD3861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973" y="2394897"/>
            <a:ext cx="1011742" cy="101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8A4E121-6045-4F57-AEC5-40D17775D047}"/>
              </a:ext>
            </a:extLst>
          </p:cNvPr>
          <p:cNvSpPr/>
          <p:nvPr/>
        </p:nvSpPr>
        <p:spPr>
          <a:xfrm>
            <a:off x="4117412" y="2571750"/>
            <a:ext cx="1019908" cy="381837"/>
          </a:xfrm>
          <a:prstGeom prst="rightArrow">
            <a:avLst>
              <a:gd name="adj1" fmla="val 10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98F303-61CB-40D9-A85A-1C46F2817B9A}"/>
              </a:ext>
            </a:extLst>
          </p:cNvPr>
          <p:cNvSpPr txBox="1"/>
          <p:nvPr/>
        </p:nvSpPr>
        <p:spPr>
          <a:xfrm>
            <a:off x="8810629" y="2417861"/>
            <a:ext cx="483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89558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/>
              <a:t>Marketing Analysis &amp; Strategies</a:t>
            </a:r>
            <a:endParaRPr dirty="0"/>
          </a:p>
        </p:txBody>
      </p:sp>
      <p:sp>
        <p:nvSpPr>
          <p:cNvPr id="321" name="Google Shape;321;p29"/>
          <p:cNvSpPr txBox="1">
            <a:spLocks noGrp="1"/>
          </p:cNvSpPr>
          <p:nvPr>
            <p:ph type="body" idx="1"/>
          </p:nvPr>
        </p:nvSpPr>
        <p:spPr>
          <a:xfrm>
            <a:off x="388883" y="1444375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/>
              <a:t>Target Audience : Business 				   Travelers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Marketing strategies:</a:t>
            </a:r>
          </a:p>
          <a:p>
            <a:pPr lvl="1">
              <a:buChar char="▹"/>
            </a:pPr>
            <a:r>
              <a:rPr lang="en" dirty="0"/>
              <a:t> Primarily inbound</a:t>
            </a:r>
            <a:endParaRPr lang="en-US" dirty="0"/>
          </a:p>
          <a:p>
            <a:pPr lvl="1">
              <a:buChar char="▹"/>
            </a:pPr>
            <a:r>
              <a:rPr lang="en-US" dirty="0"/>
              <a:t>Mix outbound promotion</a:t>
            </a:r>
          </a:p>
        </p:txBody>
      </p:sp>
      <p:sp>
        <p:nvSpPr>
          <p:cNvPr id="322" name="Google Shape;322;p29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Analysis &amp; Strategies</a:t>
            </a:r>
            <a:endParaRPr/>
          </a:p>
        </p:txBody>
      </p:sp>
      <p:sp>
        <p:nvSpPr>
          <p:cNvPr id="328" name="Google Shape;328;p30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 dirty="0">
                <a:solidFill>
                  <a:schemeClr val="dk1"/>
                </a:solidFill>
              </a:rPr>
              <a:t>Before launch </a:t>
            </a:r>
            <a:r>
              <a:rPr lang="en-US" dirty="0">
                <a:solidFill>
                  <a:schemeClr val="dk1"/>
                </a:solidFill>
              </a:rPr>
              <a:t>of </a:t>
            </a:r>
            <a:r>
              <a:rPr lang="en" dirty="0">
                <a:solidFill>
                  <a:schemeClr val="dk1"/>
                </a:solidFill>
              </a:rPr>
              <a:t>the app: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>
                <a:solidFill>
                  <a:schemeClr val="dk1"/>
                </a:solidFill>
              </a:rPr>
              <a:t>Set up a website and a blog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>
                <a:solidFill>
                  <a:schemeClr val="dk1"/>
                </a:solidFill>
              </a:rPr>
              <a:t>Social media outreach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>
                <a:solidFill>
                  <a:schemeClr val="dk1"/>
                </a:solidFill>
              </a:rPr>
              <a:t>Email campaign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>
                <a:solidFill>
                  <a:schemeClr val="dk1"/>
                </a:solidFill>
              </a:rPr>
              <a:t>After launch </a:t>
            </a:r>
            <a:r>
              <a:rPr lang="en-US" dirty="0">
                <a:solidFill>
                  <a:schemeClr val="dk1"/>
                </a:solidFill>
              </a:rPr>
              <a:t>of </a:t>
            </a:r>
            <a:r>
              <a:rPr lang="en" dirty="0">
                <a:solidFill>
                  <a:schemeClr val="dk1"/>
                </a:solidFill>
              </a:rPr>
              <a:t>the app:</a:t>
            </a:r>
            <a:endParaRPr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>
                <a:solidFill>
                  <a:schemeClr val="dk1"/>
                </a:solidFill>
              </a:rPr>
              <a:t>Keep updating website, social media, perform SEO, ongoing email campaign and analysis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 dirty="0">
                <a:solidFill>
                  <a:schemeClr val="dk1"/>
                </a:solidFill>
              </a:rPr>
              <a:t>Paid search campaign</a:t>
            </a:r>
            <a:endParaRPr sz="1800"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9" name="Google Shape;329;p30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Marketing Strategy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dk1"/>
                </a:solidFill>
              </a:rPr>
              <a:t>SEO Strategy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Add key phrases to meta tag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Inbound &amp; outbound links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Avoid low quality indicators </a:t>
            </a:r>
            <a:endParaRPr sz="18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dk1"/>
                </a:solidFill>
              </a:rPr>
              <a:t>Social media Strategy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Set up social media accounts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Engage with users</a:t>
            </a:r>
            <a:endParaRPr sz="1800"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>
                <a:solidFill>
                  <a:schemeClr val="dk1"/>
                </a:solidFill>
              </a:rPr>
              <a:t>Mobile Strategy</a:t>
            </a:r>
            <a:endParaRPr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Use reliable server, reduce loading time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￭"/>
            </a:pPr>
            <a:r>
              <a:rPr lang="en" sz="1800">
                <a:solidFill>
                  <a:schemeClr val="dk1"/>
                </a:solidFill>
              </a:rPr>
              <a:t>Mobile specific design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ctrTitle" idx="4294967295"/>
          </p:nvPr>
        </p:nvSpPr>
        <p:spPr>
          <a:xfrm>
            <a:off x="495500" y="1081138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42" name="Google Shape;342;p32"/>
          <p:cNvSpPr txBox="1">
            <a:spLocks noGrp="1"/>
          </p:cNvSpPr>
          <p:nvPr>
            <p:ph type="subTitle" idx="4294967295"/>
          </p:nvPr>
        </p:nvSpPr>
        <p:spPr>
          <a:xfrm>
            <a:off x="495500" y="2280713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43" name="Google Shape;343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Agenda</a:t>
            </a:r>
            <a:endParaRPr b="1" dirty="0"/>
          </a:p>
        </p:txBody>
      </p:sp>
      <p:sp>
        <p:nvSpPr>
          <p:cNvPr id="291" name="Google Shape;291;p26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/>
              <a:t>Company Background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/>
              <a:t>Business Model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-US" dirty="0"/>
              <a:t>OYO to HUNT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-US" dirty="0"/>
              <a:t>Analysis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Marketing Analysis and Strategy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 dirty="0"/>
              <a:t>Online Marketing Strategy</a:t>
            </a:r>
            <a:endParaRPr dirty="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26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2D691-DD73-A94E-9125-FCDCE730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58" y="140192"/>
            <a:ext cx="5138700" cy="857400"/>
          </a:xfrm>
        </p:spPr>
        <p:txBody>
          <a:bodyPr/>
          <a:lstStyle/>
          <a:p>
            <a:r>
              <a:rPr lang="en-US" dirty="0"/>
              <a:t>Company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6EF44-E702-CF47-9B0F-883407921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16" y="510059"/>
            <a:ext cx="5138701" cy="2970251"/>
          </a:xfrm>
        </p:spPr>
        <p:txBody>
          <a:bodyPr/>
          <a:lstStyle/>
          <a:p>
            <a:pPr marL="114300" indent="0">
              <a:buNone/>
            </a:pPr>
            <a:endParaRPr lang="en-US" sz="1400" dirty="0"/>
          </a:p>
          <a:p>
            <a:r>
              <a:rPr lang="en-US" sz="1400" dirty="0"/>
              <a:t>OYO -  Asian hotel brand that owns and operates as well as aggregates standardized hotel rooms. </a:t>
            </a:r>
          </a:p>
          <a:p>
            <a:r>
              <a:rPr lang="en-US" sz="1400" dirty="0"/>
              <a:t>Founded in 2012 and has shown a potential growth with 12,000 hotels in 337 different cities all over  Asia.</a:t>
            </a:r>
          </a:p>
          <a:p>
            <a:r>
              <a:rPr lang="en-US" sz="1400" dirty="0"/>
              <a:t>OYO’s main goal is to provide quality living spaces.</a:t>
            </a:r>
          </a:p>
          <a:p>
            <a:r>
              <a:rPr lang="en-US" sz="1400" dirty="0"/>
              <a:t>Vision is to change the way people stay away from home and offer the “OYO Room Experience” to the customer. </a:t>
            </a:r>
          </a:p>
          <a:p>
            <a:r>
              <a:rPr lang="en-US" sz="1400" dirty="0"/>
              <a:t>South Asia’s largest Hotel chain which offers quality service and living at a very affordable price.</a:t>
            </a:r>
          </a:p>
          <a:p>
            <a:endParaRPr lang="en-US" sz="1400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84E33F-9F04-A34C-91EB-CD58C78FE3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400" t="10921" r="5475"/>
          <a:stretch/>
        </p:blipFill>
        <p:spPr>
          <a:xfrm>
            <a:off x="0" y="3320980"/>
            <a:ext cx="6074229" cy="1777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0476BC-01A7-4DFA-BD2A-E3A5CABA831A}"/>
              </a:ext>
            </a:extLst>
          </p:cNvPr>
          <p:cNvSpPr txBox="1"/>
          <p:nvPr/>
        </p:nvSpPr>
        <p:spPr>
          <a:xfrm>
            <a:off x="8881241" y="2401614"/>
            <a:ext cx="26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3312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C3774-38D2-8C46-9582-C425E73012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459" y="311045"/>
            <a:ext cx="5138738" cy="857250"/>
          </a:xfrm>
        </p:spPr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3C1D75-BA03-FD42-9A1E-204A19D71928}"/>
              </a:ext>
            </a:extLst>
          </p:cNvPr>
          <p:cNvSpPr txBox="1"/>
          <p:nvPr/>
        </p:nvSpPr>
        <p:spPr>
          <a:xfrm>
            <a:off x="2303362" y="247698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C7B8354-7B0C-B645-AB7D-257128B9D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46069"/>
              </p:ext>
            </p:extLst>
          </p:nvPr>
        </p:nvGraphicFramePr>
        <p:xfrm>
          <a:off x="920934" y="1802691"/>
          <a:ext cx="6794340" cy="17983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{BDBED569-4797-4DF1-A0F4-6AAB3CD982D8}</a:tableStyleId>
              </a:tblPr>
              <a:tblGrid>
                <a:gridCol w="1698585">
                  <a:extLst>
                    <a:ext uri="{9D8B030D-6E8A-4147-A177-3AD203B41FA5}">
                      <a16:colId xmlns:a16="http://schemas.microsoft.com/office/drawing/2014/main" val="2238136317"/>
                    </a:ext>
                  </a:extLst>
                </a:gridCol>
                <a:gridCol w="1698585">
                  <a:extLst>
                    <a:ext uri="{9D8B030D-6E8A-4147-A177-3AD203B41FA5}">
                      <a16:colId xmlns:a16="http://schemas.microsoft.com/office/drawing/2014/main" val="3841211532"/>
                    </a:ext>
                  </a:extLst>
                </a:gridCol>
                <a:gridCol w="1698585">
                  <a:extLst>
                    <a:ext uri="{9D8B030D-6E8A-4147-A177-3AD203B41FA5}">
                      <a16:colId xmlns:a16="http://schemas.microsoft.com/office/drawing/2014/main" val="2907326589"/>
                    </a:ext>
                  </a:extLst>
                </a:gridCol>
                <a:gridCol w="1698585">
                  <a:extLst>
                    <a:ext uri="{9D8B030D-6E8A-4147-A177-3AD203B41FA5}">
                      <a16:colId xmlns:a16="http://schemas.microsoft.com/office/drawing/2014/main" val="173538260"/>
                    </a:ext>
                  </a:extLst>
                </a:gridCol>
              </a:tblGrid>
              <a:tr h="1492366">
                <a:tc>
                  <a:txBody>
                    <a:bodyPr/>
                    <a:lstStyle/>
                    <a:p>
                      <a:r>
                        <a:rPr lang="en-US" dirty="0"/>
                        <a:t>Targets the sub-standard , unbranded hotels and living spaces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Checks for basics amenities in those </a:t>
                      </a:r>
                    </a:p>
                    <a:p>
                      <a:r>
                        <a:rPr lang="en-US" dirty="0"/>
                        <a:t>Living spaces.</a:t>
                      </a:r>
                    </a:p>
                    <a:p>
                      <a:r>
                        <a:rPr lang="en-US" dirty="0"/>
                        <a:t>Organize those hotel rooms under their brand name.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Invests on improving quality and provides standardized service to customers.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These rooms are offered to customers through website, application and other platforms.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913412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0FDDF179-AC40-134C-B368-DED3D7299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34049" b="32220"/>
          <a:stretch/>
        </p:blipFill>
        <p:spPr>
          <a:xfrm>
            <a:off x="568981" y="3737645"/>
            <a:ext cx="7288039" cy="1184589"/>
          </a:xfrm>
          <a:prstGeom prst="rect">
            <a:avLst/>
          </a:prstGeom>
        </p:spPr>
      </p:pic>
      <p:pic>
        <p:nvPicPr>
          <p:cNvPr id="1025" name="Picture 1" descr="page8image55316416">
            <a:extLst>
              <a:ext uri="{FF2B5EF4-FFF2-40B4-BE49-F238E27FC236}">
                <a16:creationId xmlns:a16="http://schemas.microsoft.com/office/drawing/2014/main" id="{8A48B0A1-91AD-6844-BE2E-F558F7A9A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352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business model white clipart">
            <a:extLst>
              <a:ext uri="{FF2B5EF4-FFF2-40B4-BE49-F238E27FC236}">
                <a16:creationId xmlns:a16="http://schemas.microsoft.com/office/drawing/2014/main" id="{E2173647-5BAE-4AF1-B7ED-7332C09F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95" y="48701"/>
            <a:ext cx="2435210" cy="170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31F97D-A978-4BBE-88BB-BAA8D45237C9}"/>
              </a:ext>
            </a:extLst>
          </p:cNvPr>
          <p:cNvSpPr txBox="1"/>
          <p:nvPr/>
        </p:nvSpPr>
        <p:spPr>
          <a:xfrm>
            <a:off x="8881241" y="2401614"/>
            <a:ext cx="26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2159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110A7-DBA8-4ACB-90F5-FD6ACA1CA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8484" y="825425"/>
            <a:ext cx="3447000" cy="651278"/>
          </a:xfrm>
        </p:spPr>
        <p:txBody>
          <a:bodyPr/>
          <a:lstStyle/>
          <a:p>
            <a:r>
              <a:rPr lang="en-US" dirty="0"/>
              <a:t>Major Competitors</a:t>
            </a:r>
          </a:p>
        </p:txBody>
      </p:sp>
      <p:pic>
        <p:nvPicPr>
          <p:cNvPr id="6146" name="Picture 2" descr="Image result for tripping.com">
            <a:extLst>
              <a:ext uri="{FF2B5EF4-FFF2-40B4-BE49-F238E27FC236}">
                <a16:creationId xmlns:a16="http://schemas.microsoft.com/office/drawing/2014/main" id="{98153361-154C-480C-9333-9015683F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63" y="2617250"/>
            <a:ext cx="804041" cy="80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955BC0A8-D271-439A-9A5E-47AC8E170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86" y="1694324"/>
            <a:ext cx="1105557" cy="87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homeaway">
            <a:extLst>
              <a:ext uri="{FF2B5EF4-FFF2-40B4-BE49-F238E27FC236}">
                <a16:creationId xmlns:a16="http://schemas.microsoft.com/office/drawing/2014/main" id="{F1EFB4D7-7F6E-4EB5-8C32-ABCBBBA5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165" y="1526801"/>
            <a:ext cx="966295" cy="96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Vaystays">
            <a:extLst>
              <a:ext uri="{FF2B5EF4-FFF2-40B4-BE49-F238E27FC236}">
                <a16:creationId xmlns:a16="http://schemas.microsoft.com/office/drawing/2014/main" id="{18DEA9BF-511B-424E-B870-58FCE584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23" y="3509490"/>
            <a:ext cx="1188982" cy="118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A08A1-B4EC-4208-BAB1-8BC74A886704}"/>
              </a:ext>
            </a:extLst>
          </p:cNvPr>
          <p:cNvSpPr txBox="1"/>
          <p:nvPr/>
        </p:nvSpPr>
        <p:spPr>
          <a:xfrm>
            <a:off x="4440603" y="4835723"/>
            <a:ext cx="26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7030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B44E-4DE3-4146-902E-AD89367C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34" y="-225972"/>
            <a:ext cx="6342993" cy="1207892"/>
          </a:xfrm>
        </p:spPr>
        <p:txBody>
          <a:bodyPr/>
          <a:lstStyle/>
          <a:p>
            <a:r>
              <a:rPr lang="en-US" dirty="0"/>
              <a:t>Current Social Media Strategy</a:t>
            </a:r>
          </a:p>
        </p:txBody>
      </p:sp>
      <p:pic>
        <p:nvPicPr>
          <p:cNvPr id="7170" name="Picture 2" descr="Image result for digital marketing">
            <a:extLst>
              <a:ext uri="{FF2B5EF4-FFF2-40B4-BE49-F238E27FC236}">
                <a16:creationId xmlns:a16="http://schemas.microsoft.com/office/drawing/2014/main" id="{54ACE24F-0D23-49BD-97CF-D76D93EE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600" y1="75592" x2="41600" y2="75592"/>
                        <a14:foregroundMark x1="43733" y1="76540" x2="43733" y2="76540"/>
                        <a14:foregroundMark x1="35467" y1="72512" x2="35467" y2="72512"/>
                        <a14:foregroundMark x1="52667" y1="34597" x2="52667" y2="34597"/>
                        <a14:foregroundMark x1="49467" y1="32701" x2="49467" y2="327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1" y="1698674"/>
            <a:ext cx="4142395" cy="233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v icon">
            <a:extLst>
              <a:ext uri="{FF2B5EF4-FFF2-40B4-BE49-F238E27FC236}">
                <a16:creationId xmlns:a16="http://schemas.microsoft.com/office/drawing/2014/main" id="{0474134E-4F91-41AF-9D0C-D61219B7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83" y="1233732"/>
            <a:ext cx="871864" cy="87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radio icon">
            <a:extLst>
              <a:ext uri="{FF2B5EF4-FFF2-40B4-BE49-F238E27FC236}">
                <a16:creationId xmlns:a16="http://schemas.microsoft.com/office/drawing/2014/main" id="{CACB6771-3B99-4519-86A8-A69C280D5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877" y="3983421"/>
            <a:ext cx="973685" cy="97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internet icon">
            <a:extLst>
              <a:ext uri="{FF2B5EF4-FFF2-40B4-BE49-F238E27FC236}">
                <a16:creationId xmlns:a16="http://schemas.microsoft.com/office/drawing/2014/main" id="{8DEC9208-66F8-4F22-8968-8FFD51D5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22" y="3253446"/>
            <a:ext cx="805025" cy="8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ads icon">
            <a:extLst>
              <a:ext uri="{FF2B5EF4-FFF2-40B4-BE49-F238E27FC236}">
                <a16:creationId xmlns:a16="http://schemas.microsoft.com/office/drawing/2014/main" id="{F781840F-505A-4A3E-B278-B4FE80CC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37" y="2957488"/>
            <a:ext cx="827307" cy="102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testimonials icon">
            <a:extLst>
              <a:ext uri="{FF2B5EF4-FFF2-40B4-BE49-F238E27FC236}">
                <a16:creationId xmlns:a16="http://schemas.microsoft.com/office/drawing/2014/main" id="{AC9AAB8A-339B-4747-BC2F-9043EAB1C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4" y="1131209"/>
            <a:ext cx="898634" cy="8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46C79F-83CC-4CE9-B353-93F3A208CA7A}"/>
              </a:ext>
            </a:extLst>
          </p:cNvPr>
          <p:cNvSpPr txBox="1"/>
          <p:nvPr/>
        </p:nvSpPr>
        <p:spPr>
          <a:xfrm>
            <a:off x="8881241" y="2401614"/>
            <a:ext cx="26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8484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5792-D126-2D41-832E-9947CC4D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5960"/>
            <a:ext cx="5138700" cy="857400"/>
          </a:xfrm>
        </p:spPr>
        <p:txBody>
          <a:bodyPr/>
          <a:lstStyle/>
          <a:p>
            <a:r>
              <a:rPr lang="en-US" dirty="0"/>
              <a:t>OYO to HUNT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5BBB4-440A-A749-AAA4-9A7B7E6DE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33360"/>
            <a:ext cx="5138700" cy="3180900"/>
          </a:xfrm>
        </p:spPr>
        <p:txBody>
          <a:bodyPr/>
          <a:lstStyle/>
          <a:p>
            <a:r>
              <a:rPr lang="en-US" dirty="0"/>
              <a:t>Great reputation and experience in Hospitality industry</a:t>
            </a:r>
          </a:p>
          <a:p>
            <a:r>
              <a:rPr lang="en-US" dirty="0"/>
              <a:t>Well positioned to enter new markets </a:t>
            </a:r>
          </a:p>
          <a:p>
            <a:r>
              <a:rPr lang="en-US" dirty="0"/>
              <a:t>Track record in providing app based services</a:t>
            </a:r>
          </a:p>
          <a:p>
            <a:r>
              <a:rPr lang="en-US" dirty="0">
                <a:solidFill>
                  <a:schemeClr val="tx1"/>
                </a:solidFill>
              </a:rPr>
              <a:t>Focus – Business Travelers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99C27-D0A3-49F5-BC2D-2D100199B6F7}"/>
              </a:ext>
            </a:extLst>
          </p:cNvPr>
          <p:cNvSpPr txBox="1"/>
          <p:nvPr/>
        </p:nvSpPr>
        <p:spPr>
          <a:xfrm>
            <a:off x="8881241" y="2401614"/>
            <a:ext cx="26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25403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body" idx="4294967295"/>
          </p:nvPr>
        </p:nvSpPr>
        <p:spPr>
          <a:xfrm>
            <a:off x="456430" y="45230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Analysis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Target Customers</a:t>
            </a:r>
          </a:p>
          <a:p>
            <a:pPr marL="800100" lvl="1" indent="-342900"/>
            <a:r>
              <a:rPr lang="en-US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Factors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Services</a:t>
            </a:r>
          </a:p>
          <a:p>
            <a:pPr marL="342900" indent="-342900"/>
            <a:r>
              <a:rPr lang="en-US" dirty="0">
                <a:solidFill>
                  <a:schemeClr val="tx1"/>
                </a:solidFill>
                <a:latin typeface="Miriam Libre"/>
                <a:ea typeface="Miriam Libre"/>
                <a:cs typeface="Miriam Libre"/>
                <a:sym typeface="Miriam Libre"/>
              </a:rPr>
              <a:t>Features</a:t>
            </a:r>
          </a:p>
        </p:txBody>
      </p:sp>
      <p:sp>
        <p:nvSpPr>
          <p:cNvPr id="306" name="Google Shape;306;p28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307" name="Google Shape;307;p2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308" name="Google Shape;308;p28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309" name="Google Shape;309;p2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453B0C5-301B-480E-BC7F-132A6F55BD18}"/>
              </a:ext>
            </a:extLst>
          </p:cNvPr>
          <p:cNvSpPr/>
          <p:nvPr/>
        </p:nvSpPr>
        <p:spPr>
          <a:xfrm>
            <a:off x="3395705" y="2935375"/>
            <a:ext cx="716980" cy="700115"/>
          </a:xfrm>
          <a:prstGeom prst="ellipse">
            <a:avLst/>
          </a:prstGeom>
          <a:noFill/>
          <a:ln>
            <a:solidFill>
              <a:srgbClr val="8E9AE2"/>
            </a:solidFill>
          </a:ln>
        </p:spPr>
        <p:style>
          <a:lnRef idx="2">
            <a:schemeClr val="accent5">
              <a:shade val="50000"/>
            </a:schemeClr>
          </a:lnRef>
          <a:fillRef idx="1001">
            <a:schemeClr val="lt1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One Click Stop</a:t>
            </a:r>
            <a:endParaRPr lang="en-US" sz="11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8C3F7D-9889-4D35-82EC-3B930EB8FD13}"/>
              </a:ext>
            </a:extLst>
          </p:cNvPr>
          <p:cNvCxnSpPr/>
          <p:nvPr/>
        </p:nvCxnSpPr>
        <p:spPr>
          <a:xfrm flipH="1">
            <a:off x="2182531" y="3246977"/>
            <a:ext cx="1103280" cy="1091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514F2C9-0437-40AC-9F50-9C063DFEB0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48880" y="872341"/>
            <a:ext cx="1852070" cy="32768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EA9867-98BB-4844-8587-845929A26FE0}"/>
              </a:ext>
            </a:extLst>
          </p:cNvPr>
          <p:cNvSpPr txBox="1">
            <a:spLocks/>
          </p:cNvSpPr>
          <p:nvPr/>
        </p:nvSpPr>
        <p:spPr>
          <a:xfrm>
            <a:off x="95460" y="216039"/>
            <a:ext cx="5923502" cy="6957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Analysis-Data Driven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Insights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6FEB8D9-580F-4737-B849-D75E680304D1}"/>
              </a:ext>
            </a:extLst>
          </p:cNvPr>
          <p:cNvSpPr txBox="1">
            <a:spLocks/>
          </p:cNvSpPr>
          <p:nvPr/>
        </p:nvSpPr>
        <p:spPr>
          <a:xfrm>
            <a:off x="95460" y="911812"/>
            <a:ext cx="5823019" cy="405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Barlow Light"/>
              <a:buNone/>
              <a:defRPr sz="1800" b="0" i="0" u="none" strike="noStrike" cap="none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b="1">
                <a:solidFill>
                  <a:schemeClr val="accent5">
                    <a:lumMod val="75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Target Customers </a:t>
            </a:r>
          </a:p>
          <a:p>
            <a:pPr marL="76200" indent="0"/>
            <a:endParaRPr lang="en-US" b="1" dirty="0">
              <a:solidFill>
                <a:schemeClr val="accent5">
                  <a:lumMod val="75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CBD99-B59C-44FC-B4C1-3BDE2D828A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4542" y="1264442"/>
            <a:ext cx="2991898" cy="17896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5EEB4B-D4E2-4BB5-8C28-E954B8CA175B}"/>
              </a:ext>
            </a:extLst>
          </p:cNvPr>
          <p:cNvSpPr/>
          <p:nvPr/>
        </p:nvSpPr>
        <p:spPr>
          <a:xfrm>
            <a:off x="2384901" y="822753"/>
            <a:ext cx="229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Miriam Libre" panose="020B0604020202020204" charset="-79"/>
                <a:cs typeface="Miriam Libre" panose="020B0604020202020204" charset="-79"/>
              </a:rPr>
              <a:t>Target Customers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55C56-1C2B-4EFA-8090-E90AC711EC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720" y="3476784"/>
            <a:ext cx="3441561" cy="15098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AF047E3-8804-4CD1-8998-A14392D930D8}"/>
              </a:ext>
            </a:extLst>
          </p:cNvPr>
          <p:cNvSpPr/>
          <p:nvPr/>
        </p:nvSpPr>
        <p:spPr>
          <a:xfrm>
            <a:off x="10420137" y="-1333550"/>
            <a:ext cx="369143" cy="27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accent5">
                  <a:lumMod val="75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DCEE0-C7EF-4F4C-A760-DC34691833D0}"/>
              </a:ext>
            </a:extLst>
          </p:cNvPr>
          <p:cNvSpPr/>
          <p:nvPr/>
        </p:nvSpPr>
        <p:spPr>
          <a:xfrm>
            <a:off x="4167552" y="3621261"/>
            <a:ext cx="1489670" cy="991413"/>
          </a:xfrm>
          <a:prstGeom prst="rect">
            <a:avLst/>
          </a:prstGeom>
          <a:solidFill>
            <a:srgbClr val="8E9AE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Potential :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Business Travelers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D090B1-A1C2-4FA6-A1F7-BDB0EF75FA87}"/>
              </a:ext>
            </a:extLst>
          </p:cNvPr>
          <p:cNvSpPr/>
          <p:nvPr/>
        </p:nvSpPr>
        <p:spPr>
          <a:xfrm>
            <a:off x="4167552" y="1548321"/>
            <a:ext cx="1489670" cy="991413"/>
          </a:xfrm>
          <a:prstGeom prst="rect">
            <a:avLst/>
          </a:prstGeom>
          <a:solidFill>
            <a:srgbClr val="8E9AE2"/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Travel and Tourism : Role in Global Economy</a:t>
            </a:r>
          </a:p>
        </p:txBody>
      </p:sp>
      <p:pic>
        <p:nvPicPr>
          <p:cNvPr id="1030" name="Picture 6" descr="Image result for Business travelers clipart white">
            <a:extLst>
              <a:ext uri="{FF2B5EF4-FFF2-40B4-BE49-F238E27FC236}">
                <a16:creationId xmlns:a16="http://schemas.microsoft.com/office/drawing/2014/main" id="{ED202EF3-2F14-411B-B6A9-3D2A3B9D1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332" y="3155182"/>
            <a:ext cx="109996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Image result for Business travelers clipart white">
            <a:extLst>
              <a:ext uri="{FF2B5EF4-FFF2-40B4-BE49-F238E27FC236}">
                <a16:creationId xmlns:a16="http://schemas.microsoft.com/office/drawing/2014/main" id="{251E4DB9-0B07-4D80-8F6B-D550F15F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171" y="3155182"/>
            <a:ext cx="109996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Business travelers clipart white">
            <a:extLst>
              <a:ext uri="{FF2B5EF4-FFF2-40B4-BE49-F238E27FC236}">
                <a16:creationId xmlns:a16="http://schemas.microsoft.com/office/drawing/2014/main" id="{2495B39B-86E0-4D54-AF38-B331F7F43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493" y="3155182"/>
            <a:ext cx="1099966" cy="16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ravel and tourism clipart black globe">
            <a:extLst>
              <a:ext uri="{FF2B5EF4-FFF2-40B4-BE49-F238E27FC236}">
                <a16:creationId xmlns:a16="http://schemas.microsoft.com/office/drawing/2014/main" id="{E6E3B1E7-64BC-4950-9E57-01916E27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92" b="97462" l="7916" r="92524">
                        <a14:foregroundMark x1="51891" y1="90077" x2="51891" y2="90077"/>
                        <a14:foregroundMark x1="31135" y1="97462" x2="31135" y2="97462"/>
                        <a14:foregroundMark x1="36324" y1="14231" x2="36324" y2="14231"/>
                        <a14:foregroundMark x1="46790" y1="6846" x2="46790" y2="6846"/>
                        <a14:foregroundMark x1="81442" y1="23231" x2="81442" y2="23231"/>
                        <a14:foregroundMark x1="84521" y1="18385" x2="84521" y2="18385"/>
                        <a14:foregroundMark x1="65787" y1="34769" x2="65787" y2="34769"/>
                        <a14:foregroundMark x1="75814" y1="28538" x2="75814" y2="28538"/>
                        <a14:foregroundMark x1="73351" y1="31615" x2="73351" y2="31615"/>
                        <a14:foregroundMark x1="71592" y1="36538" x2="71592" y2="36538"/>
                        <a14:foregroundMark x1="74055" y1="29308" x2="74055" y2="29308"/>
                        <a14:foregroundMark x1="78100" y1="26538" x2="78100" y2="26538"/>
                        <a14:foregroundMark x1="34477" y1="15615" x2="34477" y2="15615"/>
                        <a14:foregroundMark x1="32718" y1="9154" x2="32718" y2="9154"/>
                        <a14:foregroundMark x1="33861" y1="10769" x2="33861" y2="10769"/>
                        <a14:foregroundMark x1="32014" y1="7000" x2="32014" y2="7000"/>
                        <a14:foregroundMark x1="14864" y1="32462" x2="14864" y2="32462"/>
                        <a14:foregroundMark x1="89886" y1="57462" x2="89886" y2="57462"/>
                        <a14:foregroundMark x1="92612" y1="87692" x2="92612" y2="87692"/>
                        <a14:foregroundMark x1="7916" y1="74462" x2="7916" y2="74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08" y="216039"/>
            <a:ext cx="2249487" cy="257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C939FCB-69F0-432C-AD7F-37B44348A916}"/>
              </a:ext>
            </a:extLst>
          </p:cNvPr>
          <p:cNvSpPr txBox="1"/>
          <p:nvPr/>
        </p:nvSpPr>
        <p:spPr>
          <a:xfrm>
            <a:off x="8881241" y="2401614"/>
            <a:ext cx="26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39770303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470</Words>
  <Application>Microsoft Office PowerPoint</Application>
  <PresentationFormat>On-screen Show (16:9)</PresentationFormat>
  <Paragraphs>120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Miriam Libre</vt:lpstr>
      <vt:lpstr>Barlow Light</vt:lpstr>
      <vt:lpstr>Barlow</vt:lpstr>
      <vt:lpstr>Work Sans</vt:lpstr>
      <vt:lpstr>Arial</vt:lpstr>
      <vt:lpstr>Calibri</vt:lpstr>
      <vt:lpstr>Roderigo template</vt:lpstr>
      <vt:lpstr>HUNT  Your Online Booking Assistant</vt:lpstr>
      <vt:lpstr>Agenda</vt:lpstr>
      <vt:lpstr>Company Background</vt:lpstr>
      <vt:lpstr>Business Model</vt:lpstr>
      <vt:lpstr>PowerPoint Presentation</vt:lpstr>
      <vt:lpstr>Current Social Media Strategy</vt:lpstr>
      <vt:lpstr>OYO to HUNT</vt:lpstr>
      <vt:lpstr>PowerPoint Presentation</vt:lpstr>
      <vt:lpstr>PowerPoint Presentation</vt:lpstr>
      <vt:lpstr>Analysis – Data Driven Insights</vt:lpstr>
      <vt:lpstr>PowerPoint Presentation</vt:lpstr>
      <vt:lpstr>Solution – One Stop App </vt:lpstr>
      <vt:lpstr>PowerPoint Presentation</vt:lpstr>
      <vt:lpstr>Marketing Analysis &amp; Strategies</vt:lpstr>
      <vt:lpstr>Marketing Analysis &amp; Strategies</vt:lpstr>
      <vt:lpstr>Online Marketing Strategy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  Your Online Booking Assistant</dc:title>
  <dc:creator>Navya Manepalli</dc:creator>
  <cp:lastModifiedBy>navya manepalli</cp:lastModifiedBy>
  <cp:revision>97</cp:revision>
  <dcterms:modified xsi:type="dcterms:W3CDTF">2019-04-25T19:52:37Z</dcterms:modified>
</cp:coreProperties>
</file>